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0" r:id="rId4"/>
    <p:sldId id="273" r:id="rId5"/>
    <p:sldId id="274" r:id="rId6"/>
    <p:sldId id="263" r:id="rId7"/>
    <p:sldId id="275" r:id="rId8"/>
    <p:sldId id="276" r:id="rId9"/>
    <p:sldId id="277" r:id="rId10"/>
    <p:sldId id="282" r:id="rId11"/>
    <p:sldId id="279" r:id="rId12"/>
    <p:sldId id="265" r:id="rId13"/>
    <p:sldId id="266" r:id="rId14"/>
    <p:sldId id="267" r:id="rId15"/>
    <p:sldId id="268" r:id="rId16"/>
    <p:sldId id="283" r:id="rId17"/>
    <p:sldId id="281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1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62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94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04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55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51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85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07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04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06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6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8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92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15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62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35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6"/>
            <a:ext cx="6357982" cy="1387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1" y="921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 Инфраструктурное обеспечение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3161"/>
              </p:ext>
            </p:extLst>
          </p:nvPr>
        </p:nvGraphicFramePr>
        <p:xfrm>
          <a:off x="457200" y="1628800"/>
          <a:ext cx="8375100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8133"/>
                <a:gridCol w="1356967"/>
              </a:tblGrid>
              <a:tr h="432048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Инфраструктурное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обеспечение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Индекс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инфраструктурной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обеспеченности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учреждения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привлеченных средств от общего бюджета учреждения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1589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1" y="984093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 Показатели </a:t>
            </a:r>
            <a:r>
              <a:rPr lang="ru" sz="36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мониторинга</a:t>
            </a: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1701" y="1844228"/>
            <a:ext cx="8004715" cy="378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расчётов используются три типа значений исходных показателей:</a:t>
            </a: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ru-RU" sz="16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Процентные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ru-RU" sz="16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Абсолютные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ru-RU" sz="16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Индексные:</a:t>
            </a:r>
            <a:endParaRPr lang="ru-RU" sz="16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Tx/>
              <a:buChar char="-"/>
            </a:pPr>
            <a:r>
              <a:rPr lang="ru-RU" sz="1600" b="1" dirty="0" smtClean="0"/>
              <a:t>Индекс </a:t>
            </a:r>
            <a:r>
              <a:rPr lang="ru-RU" sz="1600" b="1" dirty="0"/>
              <a:t>результативности</a:t>
            </a:r>
            <a:r>
              <a:rPr lang="ru-RU" sz="1600" dirty="0"/>
              <a:t> - отношение количества победителей и призёров от школы к количеству участников от </a:t>
            </a:r>
            <a:r>
              <a:rPr lang="ru-RU" sz="1600" dirty="0" smtClean="0"/>
              <a:t>школы </a:t>
            </a:r>
          </a:p>
          <a:p>
            <a:pPr marL="628650" lvl="1" indent="-171450">
              <a:buFontTx/>
              <a:buChar char="-"/>
            </a:pPr>
            <a:endParaRPr lang="ru-RU" sz="1600" b="1" dirty="0"/>
          </a:p>
          <a:p>
            <a:pPr marL="628650" lvl="1" indent="-171450">
              <a:buFontTx/>
              <a:buChar char="-"/>
            </a:pPr>
            <a:r>
              <a:rPr lang="ru-RU" sz="1600" b="1" dirty="0" smtClean="0"/>
              <a:t>Индекс </a:t>
            </a:r>
            <a:r>
              <a:rPr lang="ru-RU" sz="1600" b="1" dirty="0"/>
              <a:t>активности </a:t>
            </a:r>
            <a:r>
              <a:rPr lang="ru-RU" sz="1600" b="1" dirty="0" smtClean="0"/>
              <a:t> </a:t>
            </a:r>
            <a:r>
              <a:rPr lang="ru-RU" sz="1600" dirty="0"/>
              <a:t>- количество мероприятий, в которых школа приняла </a:t>
            </a:r>
            <a:r>
              <a:rPr lang="ru-RU" sz="1600" dirty="0" smtClean="0"/>
              <a:t>участие</a:t>
            </a:r>
            <a:endParaRPr lang="ru-RU" sz="1600" dirty="0"/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7870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87" y="1412068"/>
            <a:ext cx="7700625" cy="46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50" y="1165820"/>
            <a:ext cx="9144000" cy="604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defRPr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  <a:lvl6pPr>
              <a:spcBef>
                <a:spcPts val="0"/>
              </a:spcBef>
            </a:lvl6pPr>
            <a:lvl7pPr>
              <a:spcBef>
                <a:spcPts val="0"/>
              </a:spcBef>
            </a:lvl7pPr>
            <a:lvl8pPr>
              <a:spcBef>
                <a:spcPts val="0"/>
              </a:spcBef>
            </a:lvl8pPr>
            <a:lvl9pPr>
              <a:spcBef>
                <a:spcPts val="0"/>
              </a:spcBef>
            </a:lvl9pPr>
          </a:lstStyle>
          <a:p>
            <a:r>
              <a:rPr lang="ru" dirty="0"/>
              <a:t>МОНИТОРИНГ КАК ИНСТРУМЕНТ УПРАВЛЕНИЯ НА ШКОЛЬНОМ УРОВНЕ</a:t>
            </a:r>
          </a:p>
        </p:txBody>
      </p:sp>
      <p:sp>
        <p:nvSpPr>
          <p:cNvPr id="84" name="Shape 84"/>
          <p:cNvSpPr/>
          <p:nvPr/>
        </p:nvSpPr>
        <p:spPr>
          <a:xfrm>
            <a:off x="1696726" y="2412394"/>
            <a:ext cx="2397299" cy="821119"/>
          </a:xfrm>
          <a:prstGeom prst="wedgeRoundRectCallout">
            <a:avLst>
              <a:gd name="adj1" fmla="val 85327"/>
              <a:gd name="adj2" fmla="val -52662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latin typeface="PT Sans" panose="020B0503020203020204" pitchFamily="34" charset="-52"/>
                <a:ea typeface="PT Sans" panose="020B0503020203020204" pitchFamily="34" charset="-52"/>
              </a:rPr>
              <a:t>Планирование значений показателей</a:t>
            </a:r>
          </a:p>
        </p:txBody>
      </p:sp>
      <p:sp>
        <p:nvSpPr>
          <p:cNvPr id="85" name="Shape 85"/>
          <p:cNvSpPr/>
          <p:nvPr/>
        </p:nvSpPr>
        <p:spPr>
          <a:xfrm>
            <a:off x="4907076" y="1829871"/>
            <a:ext cx="1564499" cy="807599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471576" y="2043696"/>
            <a:ext cx="855599" cy="2678699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143451" y="3679019"/>
            <a:ext cx="2397299" cy="833737"/>
          </a:xfrm>
          <a:prstGeom prst="wedgeRoundRectCallout">
            <a:avLst>
              <a:gd name="adj1" fmla="val 85327"/>
              <a:gd name="adj2" fmla="val -52662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>
                <a:latin typeface="PT Sans" panose="020B0503020203020204" pitchFamily="34" charset="-52"/>
                <a:ea typeface="PT Sans" panose="020B0503020203020204" pitchFamily="34" charset="-52"/>
              </a:rPr>
              <a:t>Выбор приоритетов развития с учётом специфики школы</a:t>
            </a:r>
          </a:p>
        </p:txBody>
      </p:sp>
      <p:sp>
        <p:nvSpPr>
          <p:cNvPr id="88" name="Shape 88"/>
          <p:cNvSpPr/>
          <p:nvPr/>
        </p:nvSpPr>
        <p:spPr>
          <a:xfrm>
            <a:off x="6347851" y="4835020"/>
            <a:ext cx="2397299" cy="846766"/>
          </a:xfrm>
          <a:prstGeom prst="wedgeRoundRectCallout">
            <a:avLst>
              <a:gd name="adj1" fmla="val 5869"/>
              <a:gd name="adj2" fmla="val -167942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latin typeface="PT Sans" panose="020B0503020203020204" pitchFamily="34" charset="-52"/>
                <a:ea typeface="PT Sans" panose="020B0503020203020204" pitchFamily="34" charset="-52"/>
              </a:rPr>
              <a:t>Отслеживание динамики изменений</a:t>
            </a: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09502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325" y="1705802"/>
            <a:ext cx="4979749" cy="45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0" y="1196752"/>
            <a:ext cx="9144000" cy="604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25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defRPr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  <a:lvl6pPr>
              <a:spcBef>
                <a:spcPts val="0"/>
              </a:spcBef>
            </a:lvl6pPr>
            <a:lvl7pPr>
              <a:spcBef>
                <a:spcPts val="0"/>
              </a:spcBef>
            </a:lvl7pPr>
            <a:lvl8pPr>
              <a:spcBef>
                <a:spcPts val="0"/>
              </a:spcBef>
            </a:lvl8pPr>
            <a:lvl9pPr>
              <a:spcBef>
                <a:spcPts val="0"/>
              </a:spcBef>
            </a:lvl9pPr>
          </a:lstStyle>
          <a:p>
            <a:r>
              <a:rPr lang="ru" dirty="0"/>
              <a:t>МОНИТОРИНГ КАК ИНСТРУМЕНТ УПРАВЛЕНИЯ НА РАЙОННОМ УРОВНЕ</a:t>
            </a:r>
          </a:p>
        </p:txBody>
      </p:sp>
      <p:sp>
        <p:nvSpPr>
          <p:cNvPr id="95" name="Shape 95"/>
          <p:cNvSpPr/>
          <p:nvPr/>
        </p:nvSpPr>
        <p:spPr>
          <a:xfrm>
            <a:off x="3322626" y="2257302"/>
            <a:ext cx="956699" cy="7428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322626" y="4300527"/>
            <a:ext cx="956699" cy="7428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189251" y="2352953"/>
            <a:ext cx="540299" cy="2678699"/>
          </a:xfrm>
          <a:prstGeom prst="arc">
            <a:avLst>
              <a:gd name="adj1" fmla="val 16200000"/>
              <a:gd name="adj2" fmla="val 5400133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909551" y="2038302"/>
            <a:ext cx="3118833" cy="933200"/>
          </a:xfrm>
          <a:prstGeom prst="wedgeRoundRectCallout">
            <a:avLst>
              <a:gd name="adj1" fmla="val -55754"/>
              <a:gd name="adj2" fmla="val 125764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/>
              <a:t>Сокращение разрыва между худшими и лучшими результатами</a:t>
            </a:r>
          </a:p>
        </p:txBody>
      </p:sp>
      <p:sp>
        <p:nvSpPr>
          <p:cNvPr id="99" name="Shape 99"/>
          <p:cNvSpPr/>
          <p:nvPr/>
        </p:nvSpPr>
        <p:spPr>
          <a:xfrm>
            <a:off x="166051" y="2038302"/>
            <a:ext cx="2397299" cy="961800"/>
          </a:xfrm>
          <a:prstGeom prst="wedgeRoundRectCallout">
            <a:avLst>
              <a:gd name="adj1" fmla="val 78855"/>
              <a:gd name="adj2" fmla="val 24939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>
                <a:latin typeface="PT Sans" panose="020B0503020203020204" pitchFamily="34" charset="-52"/>
                <a:ea typeface="PT Sans" panose="020B0503020203020204" pitchFamily="34" charset="-52"/>
              </a:rPr>
              <a:t>Выделение и тиражирование лучших практик</a:t>
            </a:r>
          </a:p>
        </p:txBody>
      </p:sp>
      <p:sp>
        <p:nvSpPr>
          <p:cNvPr id="100" name="Shape 100"/>
          <p:cNvSpPr/>
          <p:nvPr/>
        </p:nvSpPr>
        <p:spPr>
          <a:xfrm>
            <a:off x="166051" y="3797671"/>
            <a:ext cx="2397299" cy="1445612"/>
          </a:xfrm>
          <a:prstGeom prst="wedgeRoundRectCallout">
            <a:avLst>
              <a:gd name="adj1" fmla="val 78855"/>
              <a:gd name="adj2" fmla="val 24939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latin typeface="PT Sans" panose="020B0503020203020204" pitchFamily="34" charset="-52"/>
                <a:ea typeface="PT Sans" panose="020B0503020203020204" pitchFamily="34" charset="-52"/>
              </a:rPr>
              <a:t>Усиление (методическое, управленческое, …) школ с низкими результатами</a:t>
            </a:r>
          </a:p>
        </p:txBody>
      </p:sp>
      <p:cxnSp>
        <p:nvCxnSpPr>
          <p:cNvPr id="101" name="Shape 101"/>
          <p:cNvCxnSpPr>
            <a:stCxn id="97" idx="2"/>
          </p:cNvCxnSpPr>
          <p:nvPr/>
        </p:nvCxnSpPr>
        <p:spPr>
          <a:xfrm rot="10800000">
            <a:off x="4459348" y="4317051"/>
            <a:ext cx="0" cy="714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951" y="4066752"/>
            <a:ext cx="3776049" cy="22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6660176" y="3208252"/>
            <a:ext cx="2397299" cy="742800"/>
          </a:xfrm>
          <a:prstGeom prst="wedgeRoundRectCallout">
            <a:avLst>
              <a:gd name="adj1" fmla="val 1757"/>
              <a:gd name="adj2" fmla="val 142851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>
                <a:latin typeface="PT Sans" panose="020B0503020203020204" pitchFamily="34" charset="-52"/>
                <a:ea typeface="PT Sans" panose="020B0503020203020204" pitchFamily="34" charset="-52"/>
              </a:rPr>
              <a:t>Анализ общей ситуации района</a:t>
            </a:r>
          </a:p>
        </p:txBody>
      </p:sp>
      <p:pic>
        <p:nvPicPr>
          <p:cNvPr id="13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39"/>
            <a:ext cx="9144000" cy="922952"/>
          </a:xfrm>
          <a:prstGeom prst="rect">
            <a:avLst/>
          </a:prstGeom>
          <a:noFill/>
        </p:spPr>
      </p:pic>
      <p:pic>
        <p:nvPicPr>
          <p:cNvPr id="14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54834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5125"/>
            <a:ext cx="9144000" cy="44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0" y="1124744"/>
            <a:ext cx="9144000" cy="604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25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defRPr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  <a:lvl6pPr>
              <a:spcBef>
                <a:spcPts val="0"/>
              </a:spcBef>
            </a:lvl6pPr>
            <a:lvl7pPr>
              <a:spcBef>
                <a:spcPts val="0"/>
              </a:spcBef>
            </a:lvl7pPr>
            <a:lvl8pPr>
              <a:spcBef>
                <a:spcPts val="0"/>
              </a:spcBef>
            </a:lvl8pPr>
            <a:lvl9pPr>
              <a:spcBef>
                <a:spcPts val="0"/>
              </a:spcBef>
            </a:lvl9pPr>
          </a:lstStyle>
          <a:p>
            <a:r>
              <a:rPr lang="ru" dirty="0"/>
              <a:t>МОНИТОРИНГ КАК ИНСТРУМЕНТ УПРАВЛЕНИЯ НА ГОРОДСКОМ УРОВНЕ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4191619"/>
            <a:ext cx="3449000" cy="20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3987576" y="5311569"/>
            <a:ext cx="5013574" cy="799200"/>
          </a:xfrm>
          <a:prstGeom prst="wedgeRoundRectCallout">
            <a:avLst>
              <a:gd name="adj1" fmla="val -81594"/>
              <a:gd name="adj2" fmla="val -5676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latin typeface="PT Sans" panose="020B0503020203020204" pitchFamily="34" charset="-52"/>
                <a:ea typeface="PT Sans" panose="020B0503020203020204" pitchFamily="34" charset="-52"/>
              </a:rPr>
              <a:t>Определение уровней для параметров мониторинга совместным решением ГУО и Совета директоров школ </a:t>
            </a:r>
          </a:p>
        </p:txBody>
      </p:sp>
      <p:sp>
        <p:nvSpPr>
          <p:cNvPr id="112" name="Shape 112"/>
          <p:cNvSpPr/>
          <p:nvPr/>
        </p:nvSpPr>
        <p:spPr>
          <a:xfrm>
            <a:off x="6603851" y="3116894"/>
            <a:ext cx="2397299" cy="742800"/>
          </a:xfrm>
          <a:prstGeom prst="wedgeRoundRectCallout">
            <a:avLst>
              <a:gd name="adj1" fmla="val -51761"/>
              <a:gd name="adj2" fmla="val 69696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dirty="0">
                <a:latin typeface="PT Sans" panose="020B0503020203020204" pitchFamily="34" charset="-52"/>
                <a:ea typeface="PT Sans" panose="020B0503020203020204" pitchFamily="34" charset="-52"/>
              </a:rPr>
              <a:t>Координация взаимодействия школ</a:t>
            </a:r>
          </a:p>
        </p:txBody>
      </p:sp>
      <p:sp>
        <p:nvSpPr>
          <p:cNvPr id="113" name="Shape 113"/>
          <p:cNvSpPr/>
          <p:nvPr/>
        </p:nvSpPr>
        <p:spPr>
          <a:xfrm>
            <a:off x="5211051" y="3859695"/>
            <a:ext cx="1564499" cy="1100099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9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60515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1" y="1302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 Работа с общественностью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1" y="1857326"/>
            <a:ext cx="8520599" cy="39521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ru-RU" sz="1800" dirty="0" smtClean="0"/>
              <a:t>17 </a:t>
            </a:r>
            <a:r>
              <a:rPr lang="ru-RU" sz="1800" dirty="0"/>
              <a:t>августа </a:t>
            </a:r>
            <a:r>
              <a:rPr lang="ru-RU" sz="1800" dirty="0" smtClean="0"/>
              <a:t>2015 - </a:t>
            </a:r>
            <a:r>
              <a:rPr lang="ru-RU" sz="1800" dirty="0"/>
              <a:t>в</a:t>
            </a:r>
            <a:r>
              <a:rPr lang="ru-RU" sz="1800" dirty="0" smtClean="0"/>
              <a:t>ыездной </a:t>
            </a:r>
            <a:r>
              <a:rPr lang="ru-RU" sz="1800" dirty="0"/>
              <a:t>семинар Совета директоров общеобразовательных учреждений города </a:t>
            </a:r>
            <a:r>
              <a:rPr lang="ru-RU" sz="1800" dirty="0" smtClean="0"/>
              <a:t>Красноярска</a:t>
            </a:r>
          </a:p>
          <a:p>
            <a:r>
              <a:rPr lang="ru-RU" sz="1800" dirty="0" smtClean="0"/>
              <a:t>25 </a:t>
            </a:r>
            <a:r>
              <a:rPr lang="ru-RU" sz="1800" dirty="0"/>
              <a:t>августа 2015 – презентация МСО в рамках педагогической конференции Муниципальной системы образования города </a:t>
            </a:r>
            <a:r>
              <a:rPr lang="ru-RU" sz="1800" dirty="0" smtClean="0"/>
              <a:t>Красноярска</a:t>
            </a:r>
          </a:p>
          <a:p>
            <a:r>
              <a:rPr lang="ru-RU" sz="1800" dirty="0" smtClean="0"/>
              <a:t>8 </a:t>
            </a:r>
            <a:r>
              <a:rPr lang="ru-RU" sz="1800" dirty="0"/>
              <a:t>октября 2015. Совещание директоров школ в СОШ № </a:t>
            </a:r>
            <a:r>
              <a:rPr lang="ru-RU" sz="1800" dirty="0" smtClean="0"/>
              <a:t>153</a:t>
            </a:r>
            <a:endParaRPr lang="ru-RU" sz="1800" dirty="0"/>
          </a:p>
          <a:p>
            <a:pPr lvl="0"/>
            <a:r>
              <a:rPr lang="ru-RU" sz="1800" dirty="0" smtClean="0"/>
              <a:t>9 </a:t>
            </a:r>
            <a:r>
              <a:rPr lang="ru-RU" sz="1800" dirty="0"/>
              <a:t>октября 2015- Выездной семинар заместителей директоров школ по воспитательной работе.</a:t>
            </a:r>
          </a:p>
          <a:p>
            <a:pPr lvl="0"/>
            <a:r>
              <a:rPr lang="ru-RU" sz="1800" dirty="0" smtClean="0"/>
              <a:t>21 </a:t>
            </a:r>
            <a:r>
              <a:rPr lang="ru-RU" sz="1800" dirty="0"/>
              <a:t>октября </a:t>
            </a:r>
            <a:r>
              <a:rPr lang="ru-RU" sz="1800" dirty="0" smtClean="0"/>
              <a:t>2015 - презентация </a:t>
            </a:r>
            <a:r>
              <a:rPr lang="ru-RU" sz="1800" dirty="0"/>
              <a:t>системы мониторинга общеобразовательных учреждений мэру Э.Ш. </a:t>
            </a:r>
            <a:r>
              <a:rPr lang="ru-RU" sz="1800" dirty="0" err="1" smtClean="0"/>
              <a:t>Акбулатову</a:t>
            </a:r>
            <a:endParaRPr lang="ru-RU" sz="1800" dirty="0" smtClean="0"/>
          </a:p>
          <a:p>
            <a:r>
              <a:rPr lang="ru-RU" sz="1800" dirty="0" smtClean="0"/>
              <a:t>03.12.2015 - презентация мониторинга </a:t>
            </a:r>
            <a:r>
              <a:rPr lang="ru-RU" sz="1800" dirty="0"/>
              <a:t>директорам школ на семинаре по обсуждению проекта «Равенство </a:t>
            </a:r>
            <a:r>
              <a:rPr lang="ru-RU" sz="1800" dirty="0" smtClean="0"/>
              <a:t>возможностей». </a:t>
            </a: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76787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1" y="1302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 Работа с общественностью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1" y="1857326"/>
            <a:ext cx="8520599" cy="39521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/>
            <a:r>
              <a:rPr lang="ru-RU" sz="1800" dirty="0" smtClean="0"/>
              <a:t>16 </a:t>
            </a:r>
            <a:r>
              <a:rPr lang="ru-RU" sz="1800" dirty="0"/>
              <a:t>октября </a:t>
            </a:r>
            <a:r>
              <a:rPr lang="ru-RU" sz="1800" dirty="0" smtClean="0"/>
              <a:t>2015 - семинар </a:t>
            </a:r>
            <a:r>
              <a:rPr lang="ru-RU" sz="1800" dirty="0"/>
              <a:t>по системе мониторинга общеобразовательных учреждений. Созданы рабочие группы: </a:t>
            </a:r>
          </a:p>
          <a:p>
            <a:pPr lvl="1"/>
            <a:r>
              <a:rPr lang="ru-RU" sz="1400" i="1" dirty="0"/>
              <a:t>«Партнерское взаимодействие» - руководитель Соколова Наталья Викторовна;</a:t>
            </a:r>
          </a:p>
          <a:p>
            <a:pPr lvl="1"/>
            <a:r>
              <a:rPr lang="ru-RU" sz="1400" i="1" dirty="0"/>
              <a:t>«Кадровое обеспечение» - руководитель Свиридова Ольга Игоревна</a:t>
            </a:r>
          </a:p>
          <a:p>
            <a:pPr lvl="1"/>
            <a:r>
              <a:rPr lang="ru-RU" sz="1400" i="1" dirty="0"/>
              <a:t>«Инфраструктура» - руководитель Бронникова Ирина Ивановна</a:t>
            </a:r>
          </a:p>
          <a:p>
            <a:pPr lvl="1"/>
            <a:r>
              <a:rPr lang="ru-RU" sz="1400" i="1" dirty="0"/>
              <a:t>«Индекс </a:t>
            </a:r>
            <a:r>
              <a:rPr lang="ru-RU" sz="1400" i="1" dirty="0" err="1"/>
              <a:t>внеакадемических</a:t>
            </a:r>
            <a:r>
              <a:rPr lang="ru-RU" sz="1400" i="1" dirty="0"/>
              <a:t> достижений</a:t>
            </a:r>
            <a:r>
              <a:rPr lang="ru-RU" sz="1400" i="1" dirty="0" smtClean="0"/>
              <a:t>» - Ольга </a:t>
            </a:r>
            <a:r>
              <a:rPr lang="ru-RU" sz="1400" i="1" dirty="0" err="1" smtClean="0"/>
              <a:t>Юзиковна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Дивакова</a:t>
            </a:r>
            <a:endParaRPr lang="ru-RU" sz="1800" i="1" dirty="0"/>
          </a:p>
          <a:p>
            <a:r>
              <a:rPr lang="ru-RU" sz="1800" dirty="0"/>
              <a:t>Создан форум по обсуждению </a:t>
            </a:r>
            <a:r>
              <a:rPr lang="ru-RU" sz="1800" dirty="0" smtClean="0"/>
              <a:t>показателей </a:t>
            </a:r>
            <a:r>
              <a:rPr lang="ru-RU" sz="1800" dirty="0"/>
              <a:t>на портале </a:t>
            </a:r>
            <a:r>
              <a:rPr lang="ru-RU" sz="1800" dirty="0" smtClean="0"/>
              <a:t>КИМЦ</a:t>
            </a:r>
          </a:p>
          <a:p>
            <a:r>
              <a:rPr lang="ru-RU" sz="1800" dirty="0" smtClean="0"/>
              <a:t>На портале КИМЦ опубликованы регламентирующие документы</a:t>
            </a:r>
          </a:p>
          <a:p>
            <a:r>
              <a:rPr lang="ru-RU" sz="1800" dirty="0" smtClean="0"/>
              <a:t>Опубликована демонстрационная версия результатов мониторинга на сайте </a:t>
            </a:r>
            <a:r>
              <a:rPr lang="ru-RU" sz="1800" dirty="0"/>
              <a:t>24</a:t>
            </a:r>
            <a:r>
              <a:rPr lang="ru-RU" sz="1800" dirty="0" smtClean="0"/>
              <a:t>МСО.рф</a:t>
            </a:r>
          </a:p>
          <a:p>
            <a:r>
              <a:rPr lang="ru-RU" sz="1800" dirty="0" smtClean="0"/>
              <a:t>Проведены обсуждения  системы мониторинга на Совете директоров школ</a:t>
            </a:r>
          </a:p>
          <a:p>
            <a:r>
              <a:rPr lang="ru-RU" sz="1800" dirty="0" smtClean="0"/>
              <a:t>Размещена ссылка на сайте ГУО</a:t>
            </a:r>
          </a:p>
          <a:p>
            <a:endParaRPr lang="ru-RU" sz="1800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54199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1" y="1302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 Планируемые результаты (август)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1" y="1857326"/>
            <a:ext cx="8520599" cy="39521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Результаты мониторинга  по трем осям: </a:t>
            </a:r>
          </a:p>
          <a:p>
            <a:pPr marL="146050" indent="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образовательные результаты,</a:t>
            </a:r>
          </a:p>
          <a:p>
            <a:pPr marL="146050" indent="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</a:t>
            </a: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адровое обеспечение,</a:t>
            </a:r>
          </a:p>
          <a:p>
            <a:pPr marL="146050" indent="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партнерское взамодействие. </a:t>
            </a:r>
            <a:endParaRPr lang="ru" sz="18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Динамика по образовательным (академическим) результатам </a:t>
            </a:r>
          </a:p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ГеоИнформационная Система мониторинга образования г.Красноярска</a:t>
            </a:r>
          </a:p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Виртуальный личный кабинет руководителя школы</a:t>
            </a:r>
          </a:p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18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Планирование учебного года 2016-2017</a:t>
            </a:r>
          </a:p>
          <a:p>
            <a:pPr marL="457200" indent="-311150" algn="just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lang="ru" sz="1800" b="1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>
              <a:spcAft>
                <a:spcPts val="1000"/>
              </a:spcAft>
              <a:buNone/>
            </a:pPr>
            <a:endParaRPr sz="1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45576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2756824"/>
            <a:ext cx="8520599" cy="195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36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МОНИТОРИНГ В СИСТЕМЕ УПРАВЛЕНИЯ ШКОЛОЙ</a:t>
            </a: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82277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2756824"/>
            <a:ext cx="8520599" cy="195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МОНИТОРИНГ В СИСТЕМЕ УПРАВЛЕНИЯ ШКОЛОЙ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89098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1" y="922953"/>
            <a:ext cx="8520599" cy="7778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Назначение системы мониторинга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1" y="1916831"/>
            <a:ext cx="8520599" cy="4175001"/>
          </a:xfrm>
        </p:spPr>
        <p:txBody>
          <a:bodyPr>
            <a:normAutofit fontScale="92500" lnSpcReduction="10000"/>
          </a:bodyPr>
          <a:lstStyle/>
          <a:p>
            <a:pPr marL="457200" indent="-3048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2800" u="sng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механизм </a:t>
            </a:r>
            <a:r>
              <a:rPr lang="ru" sz="2800" u="sng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фиксации динамик</a:t>
            </a:r>
            <a:r>
              <a:rPr lang="ru" sz="28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и образовательных результатов конкретно взятой школы по направлениям основных стратегических задач муниципальной системы образования.</a:t>
            </a:r>
          </a:p>
          <a:p>
            <a:pPr marL="457200" indent="-3048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 sz="2800" u="sng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механизм </a:t>
            </a:r>
            <a:r>
              <a:rPr lang="ru" sz="2800" u="sng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управления образовательными результатами</a:t>
            </a:r>
            <a:r>
              <a:rPr lang="ru" sz="28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на уровне города, района, школы: анализ, планирование, согласование ресурса, сопровождение, принятие управленческих решений.</a:t>
            </a:r>
          </a:p>
          <a:p>
            <a:endParaRPr lang="ru-RU" dirty="0"/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2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6" name="Shape 70"/>
          <p:cNvSpPr txBox="1">
            <a:spLocks noGrp="1"/>
          </p:cNvSpPr>
          <p:nvPr>
            <p:ph type="title"/>
          </p:nvPr>
        </p:nvSpPr>
        <p:spPr>
          <a:xfrm>
            <a:off x="457200" y="81939"/>
            <a:ext cx="8229600" cy="13255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Оси мониторинга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3690" y="1396456"/>
            <a:ext cx="8640960" cy="4685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направления</a:t>
            </a:r>
            <a:r>
              <a:rPr lang="ru" sz="2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</a:t>
            </a:r>
            <a:r>
              <a:rPr lang="ru" sz="24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основных стратегических задач муниципальной системы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8928992" cy="33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48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6" name="Shape 70"/>
          <p:cNvSpPr txBox="1">
            <a:spLocks noGrp="1"/>
          </p:cNvSpPr>
          <p:nvPr>
            <p:ph type="title"/>
          </p:nvPr>
        </p:nvSpPr>
        <p:spPr>
          <a:xfrm>
            <a:off x="457200" y="450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Уровни значений показателей мониторинга</a:t>
            </a:r>
            <a:endParaRPr lang="ru" sz="4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92286" y="2436027"/>
            <a:ext cx="7359428" cy="3312368"/>
            <a:chOff x="812972" y="2348880"/>
            <a:chExt cx="7359428" cy="33123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27584" y="2852936"/>
              <a:ext cx="5112568" cy="2808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27584" y="3573016"/>
              <a:ext cx="5112568" cy="0"/>
            </a:xfrm>
            <a:prstGeom prst="line">
              <a:avLst/>
            </a:prstGeom>
            <a:ln w="254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972" y="4230529"/>
              <a:ext cx="5127180" cy="24386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820278" y="4941168"/>
              <a:ext cx="5112568" cy="0"/>
            </a:xfrm>
            <a:prstGeom prst="line">
              <a:avLst/>
            </a:prstGeom>
            <a:ln w="254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827584" y="2348880"/>
              <a:ext cx="0" cy="504056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84168" y="3366391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высокий уровень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4168" y="4036663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Средний уровень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75650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Низкий уровень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736" y="5076497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Критично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47764" y="440354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Нормально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7764" y="373681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Хорошо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47764" y="3045224"/>
              <a:ext cx="162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Отлично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3014490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88640"/>
            <a:ext cx="8520599" cy="20882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ru" sz="32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Образовательные результаты </a:t>
            </a:r>
            <a:endParaRPr lang="ru" sz="32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49350"/>
              </p:ext>
            </p:extLst>
          </p:nvPr>
        </p:nvGraphicFramePr>
        <p:xfrm>
          <a:off x="179512" y="1484788"/>
          <a:ext cx="8784976" cy="4748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0"/>
                <a:gridCol w="1584176"/>
              </a:tblGrid>
              <a:tr h="27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Показатель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Источник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данных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Средний балл по русскому (ЕГЭ)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Средний балл по математике: база 20 баллов (ЕГЭ)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КИАСУО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Средний балл по математике: профиль (ЕГЭ)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КИАСУО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СОО: </a:t>
                      </a:r>
                      <a:r>
                        <a:rPr lang="en-US" sz="1600" dirty="0" err="1">
                          <a:effectLst/>
                        </a:rPr>
                        <a:t>Процент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закончивших</a:t>
                      </a:r>
                      <a:r>
                        <a:rPr lang="en-US" sz="1600" dirty="0">
                          <a:effectLst/>
                        </a:rPr>
                        <a:t> СОО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КИАСУО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Процент учащихся, получивших аттестат с отличием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активности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результативности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ООО: Средний балл по русскому (ОГЭ)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КИАСУО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ООО: Средний балл по математике (ОГЭ)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КИАСУО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ООО: </a:t>
                      </a:r>
                      <a:r>
                        <a:rPr lang="en-US" sz="1600" dirty="0" err="1">
                          <a:effectLst/>
                        </a:rPr>
                        <a:t>Процент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закончивших</a:t>
                      </a:r>
                      <a:r>
                        <a:rPr lang="en-US" sz="1600" dirty="0">
                          <a:effectLst/>
                        </a:rPr>
                        <a:t> ООО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ООО: Процент учащихся, получивших аттестат с отличием (9 </a:t>
                      </a:r>
                      <a:r>
                        <a:rPr lang="ru-RU" sz="1600" dirty="0" err="1">
                          <a:effectLst/>
                        </a:rPr>
                        <a:t>кл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активности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результативности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НОО: Процент переведенных на ступень ООО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активности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79344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НОО: Индекс </a:t>
                      </a:r>
                      <a:r>
                        <a:rPr lang="ru-RU" sz="1600" dirty="0" err="1">
                          <a:effectLst/>
                        </a:rPr>
                        <a:t>внеакадемической</a:t>
                      </a:r>
                      <a:r>
                        <a:rPr lang="ru-RU" sz="1600" dirty="0">
                          <a:effectLst/>
                        </a:rPr>
                        <a:t> результативности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43416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1" y="921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Кадровое обеспечение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20034"/>
              </p:ext>
            </p:extLst>
          </p:nvPr>
        </p:nvGraphicFramePr>
        <p:xfrm>
          <a:off x="179512" y="1401335"/>
          <a:ext cx="8712968" cy="238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2808"/>
                <a:gridCol w="1440160"/>
              </a:tblGrid>
              <a:tr h="32121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Квалификационная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категория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906428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педагогов, имеющих первую и высшую квалификационную категорию (процент от общего числа педагогов, без учета находящихся в декретном отпуске, без совместителей, без педагогов дополнительного образования)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КИАСУО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94997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молодых педагогов.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КИАСУО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21211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молодых педагогов, закрепившихся в школе до 10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54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Результативность педагогов по подготовке призеров и победителей олимпиад, НПК, состязаниях дополнительного образования, абитуриентов </a:t>
                      </a:r>
                      <a:r>
                        <a:rPr lang="ru-RU" sz="1600" dirty="0" err="1">
                          <a:effectLst/>
                        </a:rPr>
                        <a:t>спецклассов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КИАСУО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8389"/>
              </p:ext>
            </p:extLst>
          </p:nvPr>
        </p:nvGraphicFramePr>
        <p:xfrm>
          <a:off x="143508" y="3789040"/>
          <a:ext cx="8856984" cy="192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3329"/>
                <a:gridCol w="1573655"/>
              </a:tblGrid>
              <a:tr h="893124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педагогов, находящихся в базе данных «Успех», (процент от общего числа педагогов, без учета находящихся в декретном отпуске, без совместителей)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22753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Участие в профессиональных конкурсах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27968">
                <a:tc>
                  <a:txBody>
                    <a:bodyPr/>
                    <a:lstStyle/>
                    <a:p>
                      <a:pPr marL="457200">
                        <a:lnSpc>
                          <a:spcPts val="161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активности в профессиональных конкурсах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60458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     Индекс </a:t>
                      </a:r>
                      <a:r>
                        <a:rPr lang="ru-RU" sz="1600" dirty="0">
                          <a:effectLst/>
                        </a:rPr>
                        <a:t>результативности в профессиональных конкурсах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2311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88965"/>
              </p:ext>
            </p:extLst>
          </p:nvPr>
        </p:nvGraphicFramePr>
        <p:xfrm>
          <a:off x="306161" y="1700808"/>
          <a:ext cx="8496946" cy="295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0237"/>
                <a:gridCol w="1376709"/>
              </a:tblGrid>
              <a:tr h="1066176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статуса (наличие на базе общеобразовательной организации пилотных, базовых, стажерских, инновационных, </a:t>
                      </a:r>
                      <a:r>
                        <a:rPr lang="ru-RU" sz="1600" dirty="0" err="1">
                          <a:effectLst/>
                        </a:rPr>
                        <a:t>апробационных</a:t>
                      </a:r>
                      <a:r>
                        <a:rPr lang="ru-RU" sz="1600" dirty="0">
                          <a:effectLst/>
                        </a:rPr>
                        <a:t> площадок, специализированных классов)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ПРИКАЗЫ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2839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Организация и выступления на мероприятиях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УСПЕХ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2839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Индекс организационной активности (Организация мероприятий)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94795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презентационной активности (Выступления на мероприятиях)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45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школьников, вовлеченных в мероприятия и события от общего количества учащихся 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Shape 70"/>
          <p:cNvSpPr txBox="1">
            <a:spLocks noGrp="1"/>
          </p:cNvSpPr>
          <p:nvPr>
            <p:ph type="title"/>
          </p:nvPr>
        </p:nvSpPr>
        <p:spPr>
          <a:xfrm>
            <a:off x="311701" y="921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Кадровое обеспечение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71228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1" y="921276"/>
            <a:ext cx="8520599" cy="5726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" sz="3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Партнерское взаимодействие</a:t>
            </a:r>
            <a:endParaRPr lang="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5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05004"/>
              </p:ext>
            </p:extLst>
          </p:nvPr>
        </p:nvGraphicFramePr>
        <p:xfrm>
          <a:off x="179512" y="1628800"/>
          <a:ext cx="8652788" cy="1440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2"/>
                <a:gridCol w="1139652"/>
                <a:gridCol w="384344"/>
              </a:tblGrid>
              <a:tr h="354084">
                <a:tc rowSpan="2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результативности в </a:t>
                      </a:r>
                      <a:r>
                        <a:rPr lang="ru-RU" sz="1600" dirty="0" err="1">
                          <a:effectLst/>
                        </a:rPr>
                        <a:t>грантовых</a:t>
                      </a:r>
                      <a:r>
                        <a:rPr lang="ru-RU" sz="1600" dirty="0">
                          <a:effectLst/>
                        </a:rPr>
                        <a:t> программах и конкурсах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12461">
                <a:tc rowSpan="2"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партнёрского </a:t>
                      </a:r>
                      <a:r>
                        <a:rPr lang="ru-RU" sz="1600" dirty="0" err="1">
                          <a:effectLst/>
                        </a:rPr>
                        <a:t>взаимодествия</a:t>
                      </a:r>
                      <a:r>
                        <a:rPr lang="ru-RU" sz="1600" dirty="0">
                          <a:effectLst/>
                        </a:rPr>
                        <a:t> учреждения в рамках МСО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900" dirty="0" smtClean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530585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партнёрского взаимодействия учреждения вне МСО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Протоколы</a:t>
                      </a:r>
                      <a:r>
                        <a:rPr lang="ru-RU" sz="1600" dirty="0" smtClean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5070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772</Words>
  <Application>Microsoft Office PowerPoint</Application>
  <PresentationFormat>Экран (4:3)</PresentationFormat>
  <Paragraphs>145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PT Sans</vt:lpstr>
      <vt:lpstr>Symbol</vt:lpstr>
      <vt:lpstr>Times New Roman</vt:lpstr>
      <vt:lpstr>Тема Office</vt:lpstr>
      <vt:lpstr>Презентация PowerPoint</vt:lpstr>
      <vt:lpstr>МОНИТОРИНГ В СИСТЕМЕ УПРАВЛЕНИЯ ШКОЛОЙ</vt:lpstr>
      <vt:lpstr>Назначение системы мониторинга</vt:lpstr>
      <vt:lpstr>  Оси мониторинга</vt:lpstr>
      <vt:lpstr>  Уровни значений показателей мониторинга</vt:lpstr>
      <vt:lpstr>Образовательные результаты </vt:lpstr>
      <vt:lpstr>Кадровое обеспечение</vt:lpstr>
      <vt:lpstr>Кадровое обеспечение</vt:lpstr>
      <vt:lpstr>Партнерское взаимодействие</vt:lpstr>
      <vt:lpstr> Инфраструктурное обеспечение</vt:lpstr>
      <vt:lpstr> Показатели мониторинга</vt:lpstr>
      <vt:lpstr>Презентация PowerPoint</vt:lpstr>
      <vt:lpstr>Презентация PowerPoint</vt:lpstr>
      <vt:lpstr>Презентация PowerPoint</vt:lpstr>
      <vt:lpstr> Работа с общественностью</vt:lpstr>
      <vt:lpstr> Работа с общественностью</vt:lpstr>
      <vt:lpstr> Планируемые результаты (август)</vt:lpstr>
      <vt:lpstr>МОНИТОРИНГ В СИСТЕМЕ УПРАВЛЕНИЯ ШКОЛОЙ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User</cp:lastModifiedBy>
  <cp:revision>44</cp:revision>
  <dcterms:created xsi:type="dcterms:W3CDTF">2015-08-19T06:37:14Z</dcterms:created>
  <dcterms:modified xsi:type="dcterms:W3CDTF">2016-07-25T07:04:02Z</dcterms:modified>
</cp:coreProperties>
</file>